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Source Sans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7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SourceSansPr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f108260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f108260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0a11a3ae1_8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0a11a3ae1_8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0a11a3ae1_8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0a11a3ae1_8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0a11a3ae1_8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0a11a3ae1_8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f2addfbf3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f2addfbf3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f2addfbf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f2addfbf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f2addfbf3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f2addfbf3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f2addfbf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f2addfbf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f2addfbf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f2addfbf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f2addfbf3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f2addfbf3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f2addfbf3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f2addfbf3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0a11a3ae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0a11a3ae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f302908d1_1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f302908d1_1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0a11a3ae1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0a11a3ae1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f2addfbf3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f2addfbf3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f2addfbf3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f2addfbf3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f2addfbf3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f2addfbf3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f2addfbf3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f2addfbf3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f2addfbf3_1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f2addfbf3_1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0a11a3ae1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0a11a3ae1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0a11a3ae1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0a11a3ae1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f2addfbf3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f2addfbf3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0a11a3ae1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0a11a3ae1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0a11a3ae1_1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0a11a3ae1_1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f2addfbf3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f2addfbf3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0a11a3ae1_1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0a11a3ae1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f06270e1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f06270e1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f06270e1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f06270e1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f06270e1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f06270e1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f5073c4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f5073c4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2addfbf3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2addfbf3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0a11a3ae1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0a11a3ae1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0a11a3ae1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0a11a3ae1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0a11a3ae1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0a11a3ae1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f3173e85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f3173e85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f2addfb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f2addfb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f302908d1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f302908d1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600"/>
              <a:buNone/>
              <a:defRPr sz="3600">
                <a:solidFill>
                  <a:srgbClr val="3131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 flipH="1" rot="10800000">
            <a:off x="-25" y="1289850"/>
            <a:ext cx="9144000" cy="38568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</a:defRPr>
            </a:lvl1pPr>
            <a:lvl2pPr lvl="1" rtl="0">
              <a:buNone/>
              <a:defRPr>
                <a:solidFill>
                  <a:srgbClr val="434343"/>
                </a:solidFill>
              </a:defRPr>
            </a:lvl2pPr>
            <a:lvl3pPr lvl="2" rtl="0">
              <a:buNone/>
              <a:defRPr>
                <a:solidFill>
                  <a:srgbClr val="434343"/>
                </a:solidFill>
              </a:defRPr>
            </a:lvl3pPr>
            <a:lvl4pPr lvl="3" rtl="0">
              <a:buNone/>
              <a:defRPr>
                <a:solidFill>
                  <a:srgbClr val="434343"/>
                </a:solidFill>
              </a:defRPr>
            </a:lvl4pPr>
            <a:lvl5pPr lvl="4" rtl="0">
              <a:buNone/>
              <a:defRPr>
                <a:solidFill>
                  <a:srgbClr val="434343"/>
                </a:solidFill>
              </a:defRPr>
            </a:lvl5pPr>
            <a:lvl6pPr lvl="5" rtl="0">
              <a:buNone/>
              <a:defRPr>
                <a:solidFill>
                  <a:srgbClr val="434343"/>
                </a:solidFill>
              </a:defRPr>
            </a:lvl6pPr>
            <a:lvl7pPr lvl="6" rtl="0">
              <a:buNone/>
              <a:defRPr>
                <a:solidFill>
                  <a:srgbClr val="434343"/>
                </a:solidFill>
              </a:defRPr>
            </a:lvl7pPr>
            <a:lvl8pPr lvl="7" rtl="0">
              <a:buNone/>
              <a:defRPr>
                <a:solidFill>
                  <a:srgbClr val="434343"/>
                </a:solidFill>
              </a:defRPr>
            </a:lvl8pPr>
            <a:lvl9pPr lvl="8" rtl="0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ode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600"/>
              <a:buNone/>
              <a:defRPr sz="3600">
                <a:solidFill>
                  <a:srgbClr val="3131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Char char="»"/>
              <a:defRPr i="1">
                <a:solidFill>
                  <a:srgbClr val="434343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»"/>
              <a:defRPr i="1">
                <a:solidFill>
                  <a:srgbClr val="434343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»"/>
              <a:defRPr i="1">
                <a:solidFill>
                  <a:srgbClr val="434343"/>
                </a:solidFill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 i="1">
                <a:solidFill>
                  <a:srgbClr val="434343"/>
                </a:solidFill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  <a:defRPr i="1">
                <a:solidFill>
                  <a:srgbClr val="434343"/>
                </a:solidFill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■"/>
              <a:defRPr i="1">
                <a:solidFill>
                  <a:srgbClr val="434343"/>
                </a:solidFill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  <a:defRPr i="1">
                <a:solidFill>
                  <a:srgbClr val="434343"/>
                </a:solidFill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○"/>
              <a:defRPr i="1">
                <a:solidFill>
                  <a:srgbClr val="434343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■"/>
              <a:defRPr i="1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400"/>
              <a:buChar char="»"/>
              <a:defRPr>
                <a:solidFill>
                  <a:srgbClr val="666666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»"/>
              <a:defRPr>
                <a:solidFill>
                  <a:srgbClr val="666666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»"/>
              <a:defRPr>
                <a:solidFill>
                  <a:srgbClr val="666666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●"/>
              <a:defRPr>
                <a:solidFill>
                  <a:srgbClr val="666666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○"/>
              <a:defRPr>
                <a:solidFill>
                  <a:srgbClr val="666666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■"/>
              <a:defRPr>
                <a:solidFill>
                  <a:srgbClr val="666666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●"/>
              <a:defRPr>
                <a:solidFill>
                  <a:srgbClr val="666666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○"/>
              <a:defRPr>
                <a:solidFill>
                  <a:srgbClr val="666666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Char char="»"/>
              <a:defRPr sz="2000">
                <a:solidFill>
                  <a:srgbClr val="666666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»"/>
              <a:defRPr sz="2000">
                <a:solidFill>
                  <a:srgbClr val="666666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»"/>
              <a:defRPr sz="2000">
                <a:solidFill>
                  <a:srgbClr val="666666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  <a:defRPr sz="2000">
                <a:solidFill>
                  <a:srgbClr val="666666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  <a:defRPr sz="2000">
                <a:solidFill>
                  <a:srgbClr val="666666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■"/>
              <a:defRPr sz="2000">
                <a:solidFill>
                  <a:srgbClr val="666666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  <a:defRPr sz="2000">
                <a:solidFill>
                  <a:srgbClr val="666666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  <a:defRPr sz="2000">
                <a:solidFill>
                  <a:srgbClr val="666666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■"/>
              <a:defRPr sz="20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Char char="»"/>
              <a:defRPr sz="2000">
                <a:solidFill>
                  <a:srgbClr val="666666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»"/>
              <a:defRPr sz="2000">
                <a:solidFill>
                  <a:srgbClr val="666666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»"/>
              <a:defRPr sz="2000">
                <a:solidFill>
                  <a:srgbClr val="666666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  <a:defRPr sz="2000">
                <a:solidFill>
                  <a:srgbClr val="666666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  <a:defRPr sz="2000">
                <a:solidFill>
                  <a:srgbClr val="666666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■"/>
              <a:defRPr sz="2000">
                <a:solidFill>
                  <a:srgbClr val="666666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  <a:defRPr sz="2000">
                <a:solidFill>
                  <a:srgbClr val="666666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  <a:defRPr sz="2000">
                <a:solidFill>
                  <a:srgbClr val="666666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■"/>
              <a:defRPr sz="20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 sz="1800">
                <a:solidFill>
                  <a:srgbClr val="666666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 sz="1800">
                <a:solidFill>
                  <a:srgbClr val="666666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 sz="1800">
                <a:solidFill>
                  <a:srgbClr val="666666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rgbClr val="666666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■"/>
              <a:defRPr sz="1800">
                <a:solidFill>
                  <a:srgbClr val="666666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rgbClr val="666666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■"/>
              <a:defRPr sz="1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 sz="1800">
                <a:solidFill>
                  <a:srgbClr val="666666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 sz="1800">
                <a:solidFill>
                  <a:srgbClr val="666666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 sz="1800">
                <a:solidFill>
                  <a:srgbClr val="666666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rgbClr val="666666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■"/>
              <a:defRPr sz="1800">
                <a:solidFill>
                  <a:srgbClr val="666666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rgbClr val="666666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■"/>
              <a:defRPr sz="1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 sz="1800">
                <a:solidFill>
                  <a:srgbClr val="666666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 sz="1800">
                <a:solidFill>
                  <a:srgbClr val="666666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»"/>
              <a:defRPr sz="1800">
                <a:solidFill>
                  <a:srgbClr val="666666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rgbClr val="666666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■"/>
              <a:defRPr sz="1800">
                <a:solidFill>
                  <a:srgbClr val="666666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rgbClr val="666666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■"/>
              <a:defRPr sz="1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F7DF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TITLE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co.png" id="55" name="Google Shape;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434343"/>
                </a:solidFill>
              </a:defRPr>
            </a:lvl1pPr>
            <a:lvl2pPr lvl="1" rtl="0" algn="ctr">
              <a:buNone/>
              <a:defRPr>
                <a:solidFill>
                  <a:srgbClr val="434343"/>
                </a:solidFill>
              </a:defRPr>
            </a:lvl2pPr>
            <a:lvl3pPr lvl="2" rtl="0" algn="ctr">
              <a:buNone/>
              <a:defRPr>
                <a:solidFill>
                  <a:srgbClr val="434343"/>
                </a:solidFill>
              </a:defRPr>
            </a:lvl3pPr>
            <a:lvl4pPr lvl="3" rtl="0" algn="ctr">
              <a:buNone/>
              <a:defRPr>
                <a:solidFill>
                  <a:srgbClr val="434343"/>
                </a:solidFill>
              </a:defRPr>
            </a:lvl4pPr>
            <a:lvl5pPr lvl="4" rtl="0" algn="ctr">
              <a:buNone/>
              <a:defRPr>
                <a:solidFill>
                  <a:srgbClr val="434343"/>
                </a:solidFill>
              </a:defRPr>
            </a:lvl5pPr>
            <a:lvl6pPr lvl="5" rtl="0" algn="ctr">
              <a:buNone/>
              <a:defRPr>
                <a:solidFill>
                  <a:srgbClr val="434343"/>
                </a:solidFill>
              </a:defRPr>
            </a:lvl6pPr>
            <a:lvl7pPr lvl="6" rtl="0" algn="ctr">
              <a:buNone/>
              <a:defRPr>
                <a:solidFill>
                  <a:srgbClr val="434343"/>
                </a:solidFill>
              </a:defRPr>
            </a:lvl7pPr>
            <a:lvl8pPr lvl="7" rtl="0" algn="ctr">
              <a:buNone/>
              <a:defRPr>
                <a:solidFill>
                  <a:srgbClr val="434343"/>
                </a:solidFill>
              </a:defRPr>
            </a:lvl8pPr>
            <a:lvl9pPr lvl="8" rtl="0" algn="ctr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»"/>
              <a:defRPr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»"/>
              <a:defRPr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»"/>
              <a:defRPr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●"/>
              <a:defRPr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○"/>
              <a:defRPr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■"/>
              <a:defRPr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●"/>
              <a:defRPr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○"/>
              <a:defRPr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■"/>
              <a:defRPr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5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31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4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8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3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44.png"/><Relationship Id="rId6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gif"/><Relationship Id="rId4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67.png"/><Relationship Id="rId5" Type="http://schemas.openxmlformats.org/officeDocument/2006/relationships/image" Target="../media/image57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png"/><Relationship Id="rId4" Type="http://schemas.openxmlformats.org/officeDocument/2006/relationships/hyperlink" Target="https://www.paypal-engineering.com/2013/11/22/node-js-at-paypa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88.png"/><Relationship Id="rId6" Type="http://schemas.openxmlformats.org/officeDocument/2006/relationships/image" Target="../media/image70.png"/><Relationship Id="rId7" Type="http://schemas.openxmlformats.org/officeDocument/2006/relationships/image" Target="../media/image8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9" Type="http://schemas.openxmlformats.org/officeDocument/2006/relationships/image" Target="../media/image84.png"/><Relationship Id="rId5" Type="http://schemas.openxmlformats.org/officeDocument/2006/relationships/image" Target="../media/image80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Relationship Id="rId8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5" Type="http://schemas.openxmlformats.org/officeDocument/2006/relationships/image" Target="../media/image72.png"/><Relationship Id="rId6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t.wikipedia.org/wiki/Brendan_Eich" TargetMode="External"/><Relationship Id="rId4" Type="http://schemas.openxmlformats.org/officeDocument/2006/relationships/hyperlink" Target="https://pt.wikipedia.org/wiki/JavaScript" TargetMode="External"/><Relationship Id="rId5" Type="http://schemas.openxmlformats.org/officeDocument/2006/relationships/hyperlink" Target="https://www.amazon.com.br/Javascript-Guia-Definitivo-David-Flanagan/dp/856583719X?tag=goog0ef-20&amp;smid=A1ZZFT5FULY4LN&amp;ascsubtag=656fec14-cc3f-43a3-94ac-cd8669357cfa" TargetMode="External"/><Relationship Id="rId6" Type="http://schemas.openxmlformats.org/officeDocument/2006/relationships/hyperlink" Target="https://pt.wikipedia.org/wiki/ECMAScript" TargetMode="External"/><Relationship Id="rId7" Type="http://schemas.openxmlformats.org/officeDocument/2006/relationships/hyperlink" Target="https://pt.wikipedia.org/wiki/Ecma_International" TargetMode="External"/><Relationship Id="rId8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52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JavaScript</a:t>
            </a:r>
            <a:endParaRPr sz="6000"/>
          </a:p>
        </p:txBody>
      </p:sp>
      <p:sp>
        <p:nvSpPr>
          <p:cNvPr id="79" name="Google Shape;79;p15"/>
          <p:cNvSpPr txBox="1"/>
          <p:nvPr>
            <p:ph type="ctrTitle"/>
          </p:nvPr>
        </p:nvSpPr>
        <p:spPr>
          <a:xfrm>
            <a:off x="1189525" y="3648850"/>
            <a:ext cx="6865800" cy="5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Douglas Chalegre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Fernando Augusto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Ricardo Vasconcelos</a:t>
            </a:r>
            <a:endParaRPr b="0" sz="1200"/>
          </a:p>
        </p:txBody>
      </p:sp>
      <p:sp>
        <p:nvSpPr>
          <p:cNvPr id="80" name="Google Shape;80;p15"/>
          <p:cNvSpPr txBox="1"/>
          <p:nvPr>
            <p:ph type="ctrTitle"/>
          </p:nvPr>
        </p:nvSpPr>
        <p:spPr>
          <a:xfrm>
            <a:off x="1189525" y="2583400"/>
            <a:ext cx="6865800" cy="5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A linguagem do futuro</a:t>
            </a:r>
            <a:endParaRPr b="0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782775" y="809450"/>
            <a:ext cx="78990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Declarações, escopos e tipos de dados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475" y="1426900"/>
            <a:ext cx="119062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2094100" y="1426900"/>
            <a:ext cx="3101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Let e const usam “block scope”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Var usa “function scope”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1625" y="2237650"/>
            <a:ext cx="2809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550" y="1787038"/>
            <a:ext cx="1524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412075" y="620425"/>
            <a:ext cx="74064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Operadores</a:t>
            </a:r>
            <a:endParaRPr sz="3000"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575" y="1831038"/>
            <a:ext cx="17430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50" y="3014163"/>
            <a:ext cx="33432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338" y="3638413"/>
            <a:ext cx="20859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850" y="1750838"/>
            <a:ext cx="2559057" cy="172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700" y="1800087"/>
            <a:ext cx="13716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4750" y="3567450"/>
            <a:ext cx="23812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9">
            <a:alphaModFix/>
          </a:blip>
          <a:srcRect b="41510" l="92329" r="0" t="0"/>
          <a:stretch/>
        </p:blipFill>
        <p:spPr>
          <a:xfrm>
            <a:off x="6190400" y="2281988"/>
            <a:ext cx="2826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299950" y="1377675"/>
            <a:ext cx="3101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Operadores Lógicos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299950" y="2540288"/>
            <a:ext cx="32493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Operadores de Designação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268775" y="1155875"/>
            <a:ext cx="33432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Operadores de Comparação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752700" y="1409913"/>
            <a:ext cx="3000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Operadores Aritméticos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5853925" y="4072263"/>
            <a:ext cx="2442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Trusty e Falsy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17150" y="612775"/>
            <a:ext cx="78678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Estruturas condicionais, de repetição e </a:t>
            </a:r>
            <a:r>
              <a:rPr lang="en" sz="2000"/>
              <a:t>Array Methods</a:t>
            </a:r>
            <a:endParaRPr sz="20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25" y="1637675"/>
            <a:ext cx="23812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088" y="2339550"/>
            <a:ext cx="10953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088" y="2990350"/>
            <a:ext cx="10953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425" y="1966313"/>
            <a:ext cx="31242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7713" y="1637663"/>
            <a:ext cx="1217340" cy="201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3912" y="2527825"/>
            <a:ext cx="1095375" cy="1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796800" y="688000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Destructuring e Template Literals</a:t>
            </a:r>
            <a:endParaRPr sz="300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300" y="3119125"/>
            <a:ext cx="30670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00" y="1718325"/>
            <a:ext cx="57816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0" y="2282650"/>
            <a:ext cx="44862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1378488" y="1359400"/>
            <a:ext cx="3101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Template Literals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5446000" y="2745250"/>
            <a:ext cx="3101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Destructuring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824125" y="648725"/>
            <a:ext cx="7317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Object.prototype</a:t>
            </a:r>
            <a:endParaRPr sz="3000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25" y="1382263"/>
            <a:ext cx="441960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575" y="1349075"/>
            <a:ext cx="2997250" cy="31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Função</a:t>
            </a:r>
            <a:endParaRPr sz="6000"/>
          </a:p>
        </p:txBody>
      </p:sp>
      <p:sp>
        <p:nvSpPr>
          <p:cNvPr id="200" name="Google Shape;200;p29"/>
          <p:cNvSpPr txBox="1"/>
          <p:nvPr>
            <p:ph type="ctrTitle"/>
          </p:nvPr>
        </p:nvSpPr>
        <p:spPr>
          <a:xfrm>
            <a:off x="1189525" y="3648850"/>
            <a:ext cx="6865800" cy="5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201" name="Google Shape;201;p29"/>
          <p:cNvSpPr txBox="1"/>
          <p:nvPr>
            <p:ph type="ctrTitle"/>
          </p:nvPr>
        </p:nvSpPr>
        <p:spPr>
          <a:xfrm>
            <a:off x="1189525" y="2583400"/>
            <a:ext cx="6865800" cy="5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666666"/>
                </a:solidFill>
              </a:rPr>
              <a:t>A presidente do JavaScript</a:t>
            </a:r>
            <a:endParaRPr b="0" sz="3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High Order Functions</a:t>
            </a:r>
            <a:endParaRPr sz="3000"/>
          </a:p>
        </p:txBody>
      </p:sp>
      <p:sp>
        <p:nvSpPr>
          <p:cNvPr id="207" name="Google Shape;207;p30"/>
          <p:cNvSpPr txBox="1"/>
          <p:nvPr/>
        </p:nvSpPr>
        <p:spPr>
          <a:xfrm>
            <a:off x="942025" y="1485275"/>
            <a:ext cx="39126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“Cidadãs de Primeira Linha”;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Tratadas como objeto;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Evitam o </a:t>
            </a:r>
            <a:r>
              <a:rPr i="1"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state</a:t>
            </a: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375" y="1412775"/>
            <a:ext cx="2630976" cy="2923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025" y="1412775"/>
            <a:ext cx="4224401" cy="251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Funções Anônimas</a:t>
            </a:r>
            <a:endParaRPr sz="3000"/>
          </a:p>
        </p:txBody>
      </p:sp>
      <p:sp>
        <p:nvSpPr>
          <p:cNvPr id="215" name="Google Shape;215;p31"/>
          <p:cNvSpPr txBox="1"/>
          <p:nvPr/>
        </p:nvSpPr>
        <p:spPr>
          <a:xfrm>
            <a:off x="942025" y="1485275"/>
            <a:ext cx="4256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Não precisam de nomes;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Geralmente são alocadas em variáveis ou callbacks.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425" y="1485275"/>
            <a:ext cx="2721325" cy="131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0000" fadeDir="5400012" kx="0" rotWithShape="0" algn="bl" stA="11000" stPos="0" sy="-100000" ky="0"/>
          </a:effectLst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775" y="1485275"/>
            <a:ext cx="4078901" cy="24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Funções Callback</a:t>
            </a:r>
            <a:endParaRPr sz="3000"/>
          </a:p>
        </p:txBody>
      </p:sp>
      <p:sp>
        <p:nvSpPr>
          <p:cNvPr id="223" name="Google Shape;223;p32"/>
          <p:cNvSpPr txBox="1"/>
          <p:nvPr/>
        </p:nvSpPr>
        <p:spPr>
          <a:xfrm>
            <a:off x="942025" y="1485275"/>
            <a:ext cx="4256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“Chamar de volta”;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Voltadas ao padrão Observer.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425" y="1485275"/>
            <a:ext cx="2981475" cy="165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39000" fadeDir="5400012" kx="0" rotWithShape="0" algn="bl" stA="10000" stPos="0" sy="-100000" ky="0"/>
          </a:effectLst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950" y="1485275"/>
            <a:ext cx="4159149" cy="24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gallery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Funções Arrow</a:t>
            </a:r>
            <a:endParaRPr sz="3000"/>
          </a:p>
        </p:txBody>
      </p:sp>
      <p:sp>
        <p:nvSpPr>
          <p:cNvPr id="231" name="Google Shape;231;p33"/>
          <p:cNvSpPr txBox="1"/>
          <p:nvPr/>
        </p:nvSpPr>
        <p:spPr>
          <a:xfrm>
            <a:off x="942025" y="1485275"/>
            <a:ext cx="4256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Economizar código;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Simplificar a escrita;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Anônimas;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Retorno implícito.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025" y="1485275"/>
            <a:ext cx="2203704" cy="13959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28575" endA="0" endPos="18000" fadeDir="5400012" kx="0" rotWithShape="0" algn="bl" stA="10000" stPos="0" sy="-100000" ky="0"/>
          </a:effectLst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600" y="1485275"/>
            <a:ext cx="4256399" cy="2532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gallery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Introdução</a:t>
            </a:r>
            <a:endParaRPr sz="6000"/>
          </a:p>
        </p:txBody>
      </p:sp>
      <p:sp>
        <p:nvSpPr>
          <p:cNvPr id="86" name="Google Shape;86;p16"/>
          <p:cNvSpPr txBox="1"/>
          <p:nvPr>
            <p:ph type="ctrTitle"/>
          </p:nvPr>
        </p:nvSpPr>
        <p:spPr>
          <a:xfrm>
            <a:off x="1189525" y="3648850"/>
            <a:ext cx="6865800" cy="5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87" name="Google Shape;87;p16"/>
          <p:cNvSpPr txBox="1"/>
          <p:nvPr>
            <p:ph type="ctrTitle"/>
          </p:nvPr>
        </p:nvSpPr>
        <p:spPr>
          <a:xfrm>
            <a:off x="1189525" y="2583400"/>
            <a:ext cx="6865800" cy="5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666666"/>
                </a:solidFill>
              </a:rPr>
              <a:t>O que é JavaScript?</a:t>
            </a:r>
            <a:endParaRPr b="0" sz="3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Promises</a:t>
            </a:r>
            <a:endParaRPr sz="3000"/>
          </a:p>
        </p:txBody>
      </p:sp>
      <p:sp>
        <p:nvSpPr>
          <p:cNvPr id="239" name="Google Shape;239;p34"/>
          <p:cNvSpPr txBox="1"/>
          <p:nvPr/>
        </p:nvSpPr>
        <p:spPr>
          <a:xfrm>
            <a:off x="942025" y="1485275"/>
            <a:ext cx="4256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“Promessa”;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Processamento assíncrono;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Valor desconhecido.</a:t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425" y="1485275"/>
            <a:ext cx="2880276" cy="147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20000" fadeDir="5400012" kx="0" rotWithShape="0" algn="bl" stA="17000" stPos="0" sy="-100000" ky="0"/>
          </a:effectLst>
        </p:spPr>
      </p:pic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026" y="1485276"/>
            <a:ext cx="4160300" cy="24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gallery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ctrTitle"/>
          </p:nvPr>
        </p:nvSpPr>
        <p:spPr>
          <a:xfrm>
            <a:off x="1104575" y="1282075"/>
            <a:ext cx="57648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 NO FRONT-END</a:t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862950" y="2473675"/>
            <a:ext cx="5837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 página do seu navegador[...]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800450" y="660850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Manipulando Tags</a:t>
            </a:r>
            <a:endParaRPr sz="3000"/>
          </a:p>
        </p:txBody>
      </p:sp>
      <p:sp>
        <p:nvSpPr>
          <p:cNvPr id="253" name="Google Shape;253;p36"/>
          <p:cNvSpPr txBox="1"/>
          <p:nvPr/>
        </p:nvSpPr>
        <p:spPr>
          <a:xfrm>
            <a:off x="1242263" y="2871425"/>
            <a:ext cx="2651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querySelector;</a:t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5040763" y="2871425"/>
            <a:ext cx="30000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querySelectorAll;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3661213" y="1285000"/>
            <a:ext cx="1627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HTML;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913" y="1731850"/>
            <a:ext cx="3638425" cy="10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775" y="3307850"/>
            <a:ext cx="3877525" cy="95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51" y="3284365"/>
            <a:ext cx="3638425" cy="979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906825" y="713350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Event Listener</a:t>
            </a:r>
            <a:endParaRPr sz="3000"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25" y="1711450"/>
            <a:ext cx="2885350" cy="8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935075" y="1324750"/>
            <a:ext cx="30000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HTML;</a:t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935075" y="25939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Adicionando evento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249" y="1822150"/>
            <a:ext cx="24574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727" y="2853698"/>
            <a:ext cx="3614500" cy="10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825" y="3014796"/>
            <a:ext cx="3464300" cy="1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71935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Event Listener</a:t>
            </a:r>
            <a:endParaRPr sz="3000"/>
          </a:p>
        </p:txBody>
      </p:sp>
      <p:sp>
        <p:nvSpPr>
          <p:cNvPr id="275" name="Google Shape;275;p38"/>
          <p:cNvSpPr txBox="1"/>
          <p:nvPr/>
        </p:nvSpPr>
        <p:spPr>
          <a:xfrm>
            <a:off x="719350" y="1415325"/>
            <a:ext cx="28581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Eventos do mouse; </a:t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50" y="1812013"/>
            <a:ext cx="3551750" cy="10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50" y="3391175"/>
            <a:ext cx="3809988" cy="6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719350" y="2927568"/>
            <a:ext cx="3000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Eventos do teclado; </a:t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5069750" y="2881063"/>
            <a:ext cx="3000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Eventos de formulário;</a:t>
            </a:r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175" y="1875250"/>
            <a:ext cx="37571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3873" y="3378275"/>
            <a:ext cx="3551750" cy="6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/>
        </p:nvSpPr>
        <p:spPr>
          <a:xfrm>
            <a:off x="5141500" y="1335375"/>
            <a:ext cx="2405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Eventos da janela;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711025" y="706250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Manipulando o DOM</a:t>
            </a:r>
            <a:endParaRPr sz="3000"/>
          </a:p>
        </p:txBody>
      </p:sp>
      <p:sp>
        <p:nvSpPr>
          <p:cNvPr id="288" name="Google Shape;288;p39"/>
          <p:cNvSpPr txBox="1"/>
          <p:nvPr/>
        </p:nvSpPr>
        <p:spPr>
          <a:xfrm>
            <a:off x="991050" y="1418975"/>
            <a:ext cx="30000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Document Object Model; </a:t>
            </a:r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725" y="1377650"/>
            <a:ext cx="3107525" cy="30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600" y="2125075"/>
            <a:ext cx="3768476" cy="13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2121625" y="1846025"/>
            <a:ext cx="141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HTML;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sp>
        <p:nvSpPr>
          <p:cNvPr id="292" name="Google Shape;292;p39"/>
          <p:cNvSpPr txBox="1"/>
          <p:nvPr/>
        </p:nvSpPr>
        <p:spPr>
          <a:xfrm>
            <a:off x="1295625" y="3726900"/>
            <a:ext cx="29196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Instanciando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um objeto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5602" y="4070250"/>
            <a:ext cx="2386525" cy="2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734025" y="6602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Manipulando o DOM</a:t>
            </a:r>
            <a:endParaRPr sz="3000"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250" y="1656650"/>
            <a:ext cx="46101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975" y="2009650"/>
            <a:ext cx="2028250" cy="20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/>
          <p:nvPr/>
        </p:nvSpPr>
        <p:spPr>
          <a:xfrm>
            <a:off x="646050" y="606000"/>
            <a:ext cx="7851900" cy="1964400"/>
          </a:xfrm>
          <a:prstGeom prst="rect">
            <a:avLst/>
          </a:prstGeom>
          <a:solidFill>
            <a:srgbClr val="8CC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 txBox="1"/>
          <p:nvPr>
            <p:ph type="ctrTitle"/>
          </p:nvPr>
        </p:nvSpPr>
        <p:spPr>
          <a:xfrm>
            <a:off x="946025" y="438275"/>
            <a:ext cx="6865800" cy="1926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NO BACK-END</a:t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0" y="0"/>
            <a:ext cx="646200" cy="2570400"/>
          </a:xfrm>
          <a:prstGeom prst="rect">
            <a:avLst/>
          </a:prstGeom>
          <a:solidFill>
            <a:srgbClr val="1E7D1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8497950" y="0"/>
            <a:ext cx="646200" cy="2570400"/>
          </a:xfrm>
          <a:prstGeom prst="rect">
            <a:avLst/>
          </a:prstGeom>
          <a:solidFill>
            <a:srgbClr val="1E7D1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 rot="5400000">
            <a:off x="4475775" y="-4013850"/>
            <a:ext cx="646200" cy="8673900"/>
          </a:xfrm>
          <a:prstGeom prst="rect">
            <a:avLst/>
          </a:prstGeom>
          <a:solidFill>
            <a:srgbClr val="1E7D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50" y="1381550"/>
            <a:ext cx="211455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575" y="2603795"/>
            <a:ext cx="3024451" cy="185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950" y="2750775"/>
            <a:ext cx="1284272" cy="14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525" y="2687738"/>
            <a:ext cx="1684849" cy="16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/>
          <p:nvPr/>
        </p:nvSpPr>
        <p:spPr>
          <a:xfrm>
            <a:off x="646050" y="606000"/>
            <a:ext cx="7851900" cy="1964400"/>
          </a:xfrm>
          <a:prstGeom prst="rect">
            <a:avLst/>
          </a:prstGeom>
          <a:solidFill>
            <a:srgbClr val="8CC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-75" y="0"/>
            <a:ext cx="646200" cy="2570400"/>
          </a:xfrm>
          <a:prstGeom prst="rect">
            <a:avLst/>
          </a:prstGeom>
          <a:solidFill>
            <a:srgbClr val="1E7D1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8497875" y="0"/>
            <a:ext cx="646200" cy="2570400"/>
          </a:xfrm>
          <a:prstGeom prst="rect">
            <a:avLst/>
          </a:prstGeom>
          <a:solidFill>
            <a:srgbClr val="1E7D1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/>
          <p:nvPr/>
        </p:nvSpPr>
        <p:spPr>
          <a:xfrm rot="5400000">
            <a:off x="4475700" y="-4013850"/>
            <a:ext cx="646200" cy="8673900"/>
          </a:xfrm>
          <a:prstGeom prst="rect">
            <a:avLst/>
          </a:prstGeom>
          <a:solidFill>
            <a:srgbClr val="1E7D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788" y="713800"/>
            <a:ext cx="3329446" cy="9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6637" y="1540851"/>
            <a:ext cx="2982625" cy="9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8313" y="898737"/>
            <a:ext cx="1651752" cy="6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2"/>
          <p:cNvSpPr txBox="1"/>
          <p:nvPr/>
        </p:nvSpPr>
        <p:spPr>
          <a:xfrm>
            <a:off x="4049025" y="4811250"/>
            <a:ext cx="2145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2275" y="1747449"/>
            <a:ext cx="2826018" cy="7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/>
          <p:nvPr/>
        </p:nvSpPr>
        <p:spPr>
          <a:xfrm>
            <a:off x="646050" y="646200"/>
            <a:ext cx="7851900" cy="700200"/>
          </a:xfrm>
          <a:prstGeom prst="rect">
            <a:avLst/>
          </a:prstGeom>
          <a:solidFill>
            <a:srgbClr val="8CC8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-75" y="0"/>
            <a:ext cx="646200" cy="1346400"/>
          </a:xfrm>
          <a:prstGeom prst="rect">
            <a:avLst/>
          </a:prstGeom>
          <a:solidFill>
            <a:srgbClr val="1E7D1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8497875" y="0"/>
            <a:ext cx="646200" cy="1346400"/>
          </a:xfrm>
          <a:prstGeom prst="rect">
            <a:avLst/>
          </a:prstGeom>
          <a:solidFill>
            <a:srgbClr val="1E7D1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3"/>
          <p:cNvSpPr/>
          <p:nvPr/>
        </p:nvSpPr>
        <p:spPr>
          <a:xfrm rot="5400000">
            <a:off x="4475700" y="-4013850"/>
            <a:ext cx="646200" cy="8673900"/>
          </a:xfrm>
          <a:prstGeom prst="rect">
            <a:avLst/>
          </a:prstGeom>
          <a:solidFill>
            <a:srgbClr val="1E7D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50" y="1414075"/>
            <a:ext cx="4316074" cy="29698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6" name="Google Shape;336;p43"/>
          <p:cNvSpPr txBox="1"/>
          <p:nvPr/>
        </p:nvSpPr>
        <p:spPr>
          <a:xfrm>
            <a:off x="5244750" y="1414075"/>
            <a:ext cx="32532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Construído quase </a:t>
            </a:r>
            <a:r>
              <a:rPr b="1" lang="en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duas vezes mais rápido</a:t>
            </a:r>
            <a:r>
              <a:rPr lang="en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com menos pessoas trabalhando no projeto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Escrito com </a:t>
            </a:r>
            <a:r>
              <a:rPr b="1" lang="en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33% menos linhas de código</a:t>
            </a:r>
            <a:endParaRPr b="1"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ontserrat"/>
              <a:buChar char="-"/>
            </a:pPr>
            <a:r>
              <a:rPr b="1" lang="en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40% menos arquivos</a:t>
            </a:r>
            <a:endParaRPr b="1"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Montserrat"/>
              <a:buChar char="-"/>
            </a:pPr>
            <a:r>
              <a:rPr b="1" lang="en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Redução de 35% do tempo de resposta médio</a:t>
            </a:r>
            <a:r>
              <a:rPr lang="en" sz="13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para a mesma página web</a:t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27A327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https://www.paypal-engineering.com/2013/11/22/node-js-at-paypal/</a:t>
            </a:r>
            <a:endParaRPr sz="1000">
              <a:solidFill>
                <a:srgbClr val="27A3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681750" y="658075"/>
            <a:ext cx="7774800" cy="64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rPr>
              <a:t>Paypal e sua adoção ao Node.JS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602475" y="1578275"/>
            <a:ext cx="59391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1800">
                <a:solidFill>
                  <a:srgbClr val="695D46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i="0" lang="en" sz="1800">
                <a:solidFill>
                  <a:srgbClr val="695D46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i="0" lang="en" sz="1800">
                <a:solidFill>
                  <a:srgbClr val="695D46"/>
                </a:solidFill>
                <a:latin typeface="Montserrat"/>
                <a:ea typeface="Montserrat"/>
                <a:cs typeface="Montserrat"/>
                <a:sym typeface="Montserrat"/>
              </a:rPr>
              <a:t> é uma linguagem de programação originalmente criada para desenvolvimento de </a:t>
            </a:r>
            <a:r>
              <a:rPr lang="en" sz="1800">
                <a:solidFill>
                  <a:srgbClr val="695D46"/>
                </a:solidFill>
                <a:latin typeface="Montserrat"/>
                <a:ea typeface="Montserrat"/>
                <a:cs typeface="Montserrat"/>
                <a:sym typeface="Montserrat"/>
              </a:rPr>
              <a:t>scripts</a:t>
            </a:r>
            <a:r>
              <a:rPr i="0" lang="en" sz="1800">
                <a:solidFill>
                  <a:srgbClr val="695D46"/>
                </a:solidFill>
                <a:latin typeface="Montserrat"/>
                <a:ea typeface="Montserrat"/>
                <a:cs typeface="Montserrat"/>
                <a:sym typeface="Montserrat"/>
              </a:rPr>
              <a:t> para a web.</a:t>
            </a:r>
            <a:endParaRPr i="0" sz="1800">
              <a:solidFill>
                <a:srgbClr val="695D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800">
              <a:solidFill>
                <a:srgbClr val="695D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Ferramentas</a:t>
            </a:r>
            <a:endParaRPr sz="6000"/>
          </a:p>
        </p:txBody>
      </p:sp>
      <p:sp>
        <p:nvSpPr>
          <p:cNvPr id="343" name="Google Shape;343;p44"/>
          <p:cNvSpPr txBox="1"/>
          <p:nvPr/>
        </p:nvSpPr>
        <p:spPr>
          <a:xfrm>
            <a:off x="1174500" y="2571850"/>
            <a:ext cx="6795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Frameworks, libs, task runners [...]</a:t>
            </a:r>
            <a:endParaRPr sz="3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Editores e IDE’s</a:t>
            </a:r>
            <a:endParaRPr sz="3000"/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913" y="1613374"/>
            <a:ext cx="1002825" cy="100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425" y="3047325"/>
            <a:ext cx="1260400" cy="12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600" y="1613375"/>
            <a:ext cx="1119666" cy="11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199" y="1645275"/>
            <a:ext cx="940550" cy="9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5450" y="3096225"/>
            <a:ext cx="1162601" cy="11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idx="1" type="body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Atualmente, </a:t>
            </a:r>
            <a:r>
              <a:rPr b="1" lang="en"/>
              <a:t>JavaScript</a:t>
            </a:r>
            <a:r>
              <a:rPr lang="en"/>
              <a:t> é a linguagem que mais possui </a:t>
            </a:r>
            <a:r>
              <a:rPr b="1" lang="en"/>
              <a:t>frameworks</a:t>
            </a:r>
            <a:r>
              <a:rPr lang="en"/>
              <a:t> e </a:t>
            </a:r>
            <a:r>
              <a:rPr b="1" lang="en"/>
              <a:t>bibliotecas</a:t>
            </a:r>
            <a:r>
              <a:rPr lang="en"/>
              <a:t> no mercado.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Frameworks &amp; Libraries</a:t>
            </a:r>
            <a:endParaRPr sz="3000"/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50" y="1536850"/>
            <a:ext cx="1381749" cy="138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650" y="3129775"/>
            <a:ext cx="1193751" cy="10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3775" y="1536850"/>
            <a:ext cx="2056491" cy="145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0250" y="1592413"/>
            <a:ext cx="1341275" cy="13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7250" y="3433750"/>
            <a:ext cx="3216500" cy="7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8875" y="1647974"/>
            <a:ext cx="1715080" cy="13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6850" y="1706276"/>
            <a:ext cx="1099251" cy="11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81175" y="3129776"/>
            <a:ext cx="1034575" cy="10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 Runners &amp; Builders</a:t>
            </a:r>
            <a:endParaRPr sz="3000"/>
          </a:p>
        </p:txBody>
      </p:sp>
      <p:pic>
        <p:nvPicPr>
          <p:cNvPr id="377" name="Google Shape;3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550" y="2981500"/>
            <a:ext cx="4201000" cy="16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500" y="1685700"/>
            <a:ext cx="873325" cy="19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025" y="1519475"/>
            <a:ext cx="1262675" cy="12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3950" y="1802775"/>
            <a:ext cx="1608651" cy="13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Package Managers</a:t>
            </a:r>
            <a:endParaRPr sz="3000"/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100" y="1996600"/>
            <a:ext cx="1651752" cy="6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202" y="1887203"/>
            <a:ext cx="2739700" cy="122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050" y="3037425"/>
            <a:ext cx="1397939" cy="12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Referências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https://pt.wikipedia.org/wiki/Brendan_Eich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https://pt.wikipedia.org/wiki/JavaScript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https://www.amazon.com.br/Javascript-Guia-Definitivo-David-Flanagan/dp/856583719X?tag=goog0ef-20&amp;smid=A1ZZFT5FULY4LN&amp;ascsubtag=656fec14-cc3f-43a3-94ac-cd8669357cfa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https://pt.wikipedia.org/wiki/ECMAScript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https://pt.wikipedia.org/wiki/Ecma_International</a:t>
            </a:r>
            <a:endParaRPr sz="1000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https://developer.mozilla.org/pt-BR/docs/Web/JavaScript</a:t>
            </a:r>
            <a:endParaRPr sz="1000" u="sng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0"/>
          <p:cNvSpPr txBox="1"/>
          <p:nvPr>
            <p:ph idx="2" type="body"/>
          </p:nvPr>
        </p:nvSpPr>
        <p:spPr>
          <a:xfrm rot="-7187133">
            <a:off x="2815601" y="4330293"/>
            <a:ext cx="3512999" cy="9432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1175" y="1696200"/>
            <a:ext cx="3676750" cy="28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idx="1" type="body"/>
          </p:nvPr>
        </p:nvSpPr>
        <p:spPr>
          <a:xfrm>
            <a:off x="1677975" y="2149450"/>
            <a:ext cx="5939100" cy="11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" sz="6000">
                <a:latin typeface="Montserrat"/>
                <a:ea typeface="Montserrat"/>
                <a:cs typeface="Montserrat"/>
                <a:sym typeface="Montserrat"/>
              </a:rPr>
              <a:t>Obrigado ;)</a:t>
            </a:r>
            <a:endParaRPr b="1" i="0" sz="6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Brendan Eich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- criador da linguagem e ex-chefe do escritório de tecnologia na Mozilla Corporation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175" y="1093575"/>
            <a:ext cx="3614850" cy="27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450" y="1211300"/>
            <a:ext cx="1819902" cy="206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525" y="1745425"/>
            <a:ext cx="3065950" cy="10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5825" y="1478362"/>
            <a:ext cx="3439149" cy="15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1602475" y="1578275"/>
            <a:ext cx="59391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3600"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b="1" i="0" lang="en" sz="3600">
                <a:latin typeface="Montserrat"/>
                <a:ea typeface="Montserrat"/>
                <a:cs typeface="Montserrat"/>
                <a:sym typeface="Montserrat"/>
              </a:rPr>
              <a:t>NÃO É </a:t>
            </a:r>
            <a:r>
              <a:rPr i="0" lang="en" sz="3600">
                <a:latin typeface="Montserrat"/>
                <a:ea typeface="Montserrat"/>
                <a:cs typeface="Montserrat"/>
                <a:sym typeface="Montserrat"/>
              </a:rPr>
              <a:t>Java!</a:t>
            </a:r>
            <a:endParaRPr i="0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0" lang="en" sz="1400">
                <a:latin typeface="Montserrat"/>
                <a:ea typeface="Montserrat"/>
                <a:cs typeface="Montserrat"/>
                <a:sym typeface="Montserrat"/>
              </a:rPr>
              <a:t>(e não possuem nenhuma ligação!)</a:t>
            </a:r>
            <a:endParaRPr i="0"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 que é Ecma?</a:t>
            </a:r>
            <a:endParaRPr sz="3000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uropean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omputer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anufacturers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ssociation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Padronização de sistemas de informação;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Aberta a companhias que produzem, comercializam ou desenvolvem sistemas de computação ou de comunicação na Europa.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662" y="1410600"/>
            <a:ext cx="1437175" cy="14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088" y="2900675"/>
            <a:ext cx="1031400" cy="10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088" y="2854463"/>
            <a:ext cx="1123824" cy="1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7088" y="1567276"/>
            <a:ext cx="1123825" cy="1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1588" y="1567275"/>
            <a:ext cx="1123825" cy="1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0363" y="2777550"/>
            <a:ext cx="1277650" cy="12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1006350" y="672950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Conceitos Javascript</a:t>
            </a:r>
            <a:r>
              <a:rPr lang="en"/>
              <a:t> </a:t>
            </a:r>
            <a:endParaRPr sz="1800"/>
          </a:p>
        </p:txBody>
      </p:sp>
      <p:sp>
        <p:nvSpPr>
          <p:cNvPr id="128" name="Google Shape;128;p22"/>
          <p:cNvSpPr txBox="1"/>
          <p:nvPr/>
        </p:nvSpPr>
        <p:spPr>
          <a:xfrm>
            <a:off x="872625" y="1550275"/>
            <a:ext cx="3858000" cy="1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Client Side;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Tipagem Dinâmica;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Funcional;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Baseada em Objetos;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-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Compilada em tempo de execução(Just In Time);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6797275" y="1488350"/>
            <a:ext cx="9339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025" y="1612732"/>
            <a:ext cx="2848151" cy="261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722525" y="694750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Most Popular Technologies</a:t>
            </a:r>
            <a:endParaRPr sz="3000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25" y="1366150"/>
            <a:ext cx="3304473" cy="31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3495375" y="3907850"/>
            <a:ext cx="4208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Fonte: https://insights.stackoverflow.com/survey/2018/</a:t>
            </a:r>
            <a:endParaRPr sz="100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253" y="1779396"/>
            <a:ext cx="1904675" cy="158471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/>
          <p:nvPr/>
        </p:nvSpPr>
        <p:spPr>
          <a:xfrm>
            <a:off x="6405425" y="1512350"/>
            <a:ext cx="1329900" cy="823800"/>
          </a:xfrm>
          <a:prstGeom prst="wedgeEllipseCallout">
            <a:avLst>
              <a:gd fmla="val -54147" name="adj1"/>
              <a:gd fmla="val 51129" name="adj2"/>
            </a:avLst>
          </a:prstGeom>
          <a:solidFill>
            <a:srgbClr val="F7DF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6530225" y="1664750"/>
            <a:ext cx="1080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Javascript é a maior!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